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7380288" cy="10440988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90">
          <p15:clr>
            <a:srgbClr val="A4A3A4"/>
          </p15:clr>
        </p15:guide>
        <p15:guide id="2" pos="23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2774"/>
    <a:srgbClr val="429098"/>
    <a:srgbClr val="D0E0FB"/>
    <a:srgbClr val="CBF6FB"/>
    <a:srgbClr val="2C665B"/>
    <a:srgbClr val="A50021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655" autoAdjust="0"/>
    <p:restoredTop sz="94677" autoAdjust="0"/>
  </p:normalViewPr>
  <p:slideViewPr>
    <p:cSldViewPr>
      <p:cViewPr varScale="1">
        <p:scale>
          <a:sx n="76" d="100"/>
          <a:sy n="76" d="100"/>
        </p:scale>
        <p:origin x="3738" y="90"/>
      </p:cViewPr>
      <p:guideLst>
        <p:guide orient="horz" pos="3290"/>
        <p:guide pos="23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BCA4A5-7C09-48FE-9910-44DE6F2AD12F}" type="datetimeFigureOut">
              <a:rPr lang="fr-FR" smtClean="0"/>
              <a:pPr/>
              <a:t>04/02/2026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04B87-A56D-4556-8063-8746A6B234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3445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C04B87-A56D-4556-8063-8746A6B2343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3780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2338" y="1708153"/>
            <a:ext cx="5535612" cy="36353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22338" y="5483227"/>
            <a:ext cx="5535612" cy="25209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752A86-253C-40B0-A930-E6741D3682B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40A89A-B0D6-4D7B-93AB-0D07B5E10B82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351469" y="419102"/>
            <a:ext cx="1660525" cy="8907461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68300" y="419102"/>
            <a:ext cx="4830763" cy="8907461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B83D55-0FAE-40C8-A2CA-F85DA4B28FC1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D06E0B-617B-467A-8B2B-D9B3D96B7A20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3243" y="2603503"/>
            <a:ext cx="6365875" cy="43434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3243" y="6986588"/>
            <a:ext cx="6365875" cy="228441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C423C-7DA5-4DCE-9006-777EAD18F034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68300" y="2436814"/>
            <a:ext cx="3244850" cy="6889751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65550" y="2436814"/>
            <a:ext cx="3246438" cy="6889751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494C3A-97BC-402D-8D71-AF1C669EE05A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6" y="555626"/>
            <a:ext cx="6365875" cy="2017714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8006" y="2559052"/>
            <a:ext cx="3122613" cy="1254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8006" y="3813177"/>
            <a:ext cx="3122613" cy="561022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736975" y="2559052"/>
            <a:ext cx="3136900" cy="1254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736975" y="3813177"/>
            <a:ext cx="3136900" cy="561022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CF78D-B0F3-45FC-B047-6E903F1BB33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5FD82C-024E-4981-AEFA-F953253C9D15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93D00E-72DC-4B43-8D2E-9C539E8C1A40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0" y="695327"/>
            <a:ext cx="2381250" cy="24368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36900" y="1503364"/>
            <a:ext cx="3736975" cy="741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8000" y="3132139"/>
            <a:ext cx="2381250" cy="58039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DF563-B2C1-4A8F-AC4A-EAFCB8050737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0" y="695327"/>
            <a:ext cx="2381250" cy="24368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136900" y="1503364"/>
            <a:ext cx="3736975" cy="74199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8000" y="3132139"/>
            <a:ext cx="2381250" cy="58039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A6F310-8AA1-4DB1-A206-B8F56AF796E6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8300" y="419102"/>
            <a:ext cx="6643688" cy="1739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28" tIns="50914" rIns="101828" bIns="509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8300" y="2436814"/>
            <a:ext cx="6643688" cy="6889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28" tIns="50914" rIns="101828" bIns="509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68300" y="9507540"/>
            <a:ext cx="1722438" cy="72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828" tIns="50914" rIns="101828" bIns="50914" numCol="1" anchor="t" anchorCtr="0" compatLnSpc="1">
            <a:prstTxWarp prst="textNoShape">
              <a:avLst/>
            </a:prstTxWarp>
          </a:bodyPr>
          <a:lstStyle>
            <a:lvl1pPr defTabSz="1017588" eaLnBrk="1" hangingPunct="1">
              <a:defRPr sz="16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20950" y="9507540"/>
            <a:ext cx="2338388" cy="72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828" tIns="50914" rIns="101828" bIns="50914" numCol="1" anchor="t" anchorCtr="0" compatLnSpc="1">
            <a:prstTxWarp prst="textNoShape">
              <a:avLst/>
            </a:prstTxWarp>
          </a:bodyPr>
          <a:lstStyle>
            <a:lvl1pPr algn="ctr" defTabSz="1017588" eaLnBrk="1" hangingPunct="1">
              <a:defRPr sz="16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289550" y="9507540"/>
            <a:ext cx="1722438" cy="72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828" tIns="50914" rIns="101828" bIns="50914" numCol="1" anchor="t" anchorCtr="0" compatLnSpc="1">
            <a:prstTxWarp prst="textNoShape">
              <a:avLst/>
            </a:prstTxWarp>
          </a:bodyPr>
          <a:lstStyle>
            <a:lvl1pPr algn="r" defTabSz="1017588" eaLnBrk="1" hangingPunct="1">
              <a:defRPr sz="1600"/>
            </a:lvl1pPr>
          </a:lstStyle>
          <a:p>
            <a:fld id="{DB1D6149-F16C-42EB-B686-B22C95810D5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7588" rtl="0" eaLnBrk="0" fontAlgn="base" hangingPunct="0">
        <a:spcBef>
          <a:spcPct val="0"/>
        </a:spcBef>
        <a:spcAft>
          <a:spcPct val="0"/>
        </a:spcAft>
        <a:defRPr sz="49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17588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</a:defRPr>
      </a:lvl2pPr>
      <a:lvl3pPr algn="ctr" defTabSz="1017588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</a:defRPr>
      </a:lvl3pPr>
      <a:lvl4pPr algn="ctr" defTabSz="1017588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</a:defRPr>
      </a:lvl4pPr>
      <a:lvl5pPr algn="ctr" defTabSz="1017588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</a:defRPr>
      </a:lvl5pPr>
      <a:lvl6pPr marL="457200" algn="ctr" defTabSz="10175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</a:defRPr>
      </a:lvl6pPr>
      <a:lvl7pPr marL="914400" algn="ctr" defTabSz="10175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10175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10175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82588" indent="-382588" algn="l" defTabSz="1017588" rtl="0" eaLnBrk="0" fontAlgn="base" hangingPunct="0">
        <a:spcBef>
          <a:spcPct val="20000"/>
        </a:spcBef>
        <a:spcAft>
          <a:spcPct val="0"/>
        </a:spcAft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317500" algn="l" defTabSz="1017588" rtl="0" eaLnBrk="0" fontAlgn="base" hangingPunct="0">
        <a:spcBef>
          <a:spcPct val="20000"/>
        </a:spcBef>
        <a:spcAft>
          <a:spcPct val="0"/>
        </a:spcAft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175" indent="-255588" algn="l" defTabSz="1017588" rtl="0" eaLnBrk="0" fontAlgn="base" hangingPunct="0">
        <a:spcBef>
          <a:spcPct val="20000"/>
        </a:spcBef>
        <a:spcAft>
          <a:spcPct val="0"/>
        </a:spcAft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763" indent="-255588" algn="l" defTabSz="1017588" rtl="0" eaLnBrk="0" fontAlgn="base" hangingPunct="0">
        <a:spcBef>
          <a:spcPct val="20000"/>
        </a:spcBef>
        <a:spcAft>
          <a:spcPct val="0"/>
        </a:spcAft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0763" indent="-254000" algn="l" defTabSz="1017588" rtl="0" eaLnBrk="0" fontAlgn="base" hangingPunct="0">
        <a:spcBef>
          <a:spcPct val="20000"/>
        </a:spcBef>
        <a:spcAft>
          <a:spcPct val="0"/>
        </a:spcAft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png"/><Relationship Id="rId7" Type="http://schemas.openxmlformats.org/officeDocument/2006/relationships/hyperlink" Target="https://www.linkedin.com/in/jeanlouisleberr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https://www.linkedin.com/in/joellelegoff/" TargetMode="External"/><Relationship Id="rId4" Type="http://schemas.openxmlformats.org/officeDocument/2006/relationships/hyperlink" Target="mailto:theatre-IE@orange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ZoneTexte 4"/>
          <p:cNvSpPr txBox="1">
            <a:spLocks noChangeArrowheads="1"/>
          </p:cNvSpPr>
          <p:nvPr/>
        </p:nvSpPr>
        <p:spPr bwMode="auto">
          <a:xfrm>
            <a:off x="126752" y="216366"/>
            <a:ext cx="7068094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Ateliers théâtre au service de votre bien-être</a:t>
            </a:r>
          </a:p>
        </p:txBody>
      </p:sp>
      <p:pic>
        <p:nvPicPr>
          <p:cNvPr id="19" name="Image 18" descr="Une image contenant Graphique, conception&#10;&#10;Description générée automatiquement">
            <a:extLst>
              <a:ext uri="{FF2B5EF4-FFF2-40B4-BE49-F238E27FC236}">
                <a16:creationId xmlns:a16="http://schemas.microsoft.com/office/drawing/2014/main" id="{CC091CD3-37FE-35E8-2DCE-CD9E245B18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365" y="17022"/>
            <a:ext cx="1416337" cy="10333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ZoneTexte 1"/>
          <p:cNvSpPr txBox="1"/>
          <p:nvPr/>
        </p:nvSpPr>
        <p:spPr>
          <a:xfrm>
            <a:off x="2457721" y="3983608"/>
            <a:ext cx="4737123" cy="2385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400" b="1" dirty="0">
                <a:solidFill>
                  <a:srgbClr val="002774"/>
                </a:solidFill>
                <a:latin typeface="Myriad Pro" pitchFamily="34" charset="0"/>
              </a:rPr>
              <a:t>Compétences Développées</a:t>
            </a:r>
          </a:p>
          <a:p>
            <a:pPr>
              <a:defRPr/>
            </a:pPr>
            <a:endParaRPr lang="fr-FR" sz="1400" b="1" dirty="0">
              <a:solidFill>
                <a:srgbClr val="002774"/>
              </a:solidFill>
              <a:latin typeface="Myriad Pro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fr-FR" sz="1100" dirty="0">
                <a:solidFill>
                  <a:srgbClr val="0033CC"/>
                </a:solidFill>
                <a:latin typeface="+mn-lt"/>
              </a:rPr>
              <a:t>Comment faire face aux 6 émotions de base :</a:t>
            </a:r>
            <a:br>
              <a:rPr lang="fr-FR" sz="1100" dirty="0">
                <a:solidFill>
                  <a:srgbClr val="0033CC"/>
                </a:solidFill>
                <a:latin typeface="+mn-lt"/>
              </a:rPr>
            </a:br>
            <a:r>
              <a:rPr lang="fr-FR" sz="1100" dirty="0">
                <a:solidFill>
                  <a:srgbClr val="0033CC"/>
                </a:solidFill>
                <a:latin typeface="+mn-lt"/>
              </a:rPr>
              <a:t>La joie, La peur, la colère, la surprise, le dégout, la tristesse.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fr-FR" sz="1100" dirty="0">
                <a:solidFill>
                  <a:srgbClr val="0033CC"/>
                </a:solidFill>
                <a:latin typeface="+mn-lt"/>
              </a:rPr>
              <a:t>Développer son Intelligence Emotionnelle (IE)</a:t>
            </a:r>
          </a:p>
          <a:p>
            <a:pPr lvl="1"/>
            <a:r>
              <a:rPr lang="fr-FR" sz="1100" dirty="0">
                <a:solidFill>
                  <a:srgbClr val="0033CC"/>
                </a:solidFill>
                <a:latin typeface="+mn-lt"/>
              </a:rPr>
              <a:t>La conscience de soi		La maîtrise de soi</a:t>
            </a:r>
          </a:p>
          <a:p>
            <a:pPr lvl="1"/>
            <a:r>
              <a:rPr lang="fr-FR" sz="1100" dirty="0">
                <a:solidFill>
                  <a:srgbClr val="0033CC"/>
                </a:solidFill>
                <a:latin typeface="+mn-lt"/>
              </a:rPr>
              <a:t>La motivation 		L’empathie</a:t>
            </a:r>
          </a:p>
          <a:p>
            <a:pPr lvl="1"/>
            <a:r>
              <a:rPr lang="fr-FR" sz="1100" dirty="0">
                <a:solidFill>
                  <a:srgbClr val="0033CC"/>
                </a:solidFill>
                <a:latin typeface="+mn-lt"/>
              </a:rPr>
              <a:t>Les aptitudes sociales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fr-FR" sz="1100" dirty="0">
                <a:solidFill>
                  <a:srgbClr val="0033CC"/>
                </a:solidFill>
                <a:latin typeface="+mn-lt"/>
              </a:rPr>
              <a:t>Mettre en pratique le jeu théâtral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fr-FR" sz="1100" dirty="0">
                <a:solidFill>
                  <a:srgbClr val="0033CC"/>
                </a:solidFill>
                <a:latin typeface="+mn-lt"/>
              </a:rPr>
              <a:t>Valoriser les compétences grâce à un comportement adapté.  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fr-FR" sz="1100" dirty="0">
                <a:solidFill>
                  <a:srgbClr val="0033CC"/>
                </a:solidFill>
                <a:latin typeface="+mn-lt"/>
              </a:rPr>
              <a:t>Elaborer un monologue, parler en public</a:t>
            </a:r>
            <a:r>
              <a:rPr lang="fr-FR" sz="1100">
                <a:solidFill>
                  <a:srgbClr val="0033CC"/>
                </a:solidFill>
                <a:latin typeface="+mn-lt"/>
              </a:rPr>
              <a:t>, l’interpréter </a:t>
            </a:r>
            <a:r>
              <a:rPr lang="fr-FR" sz="1100" dirty="0">
                <a:solidFill>
                  <a:srgbClr val="0033CC"/>
                </a:solidFill>
                <a:latin typeface="+mn-lt"/>
              </a:rPr>
              <a:t>sur scène. 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fr-FR" sz="1100" dirty="0">
                <a:solidFill>
                  <a:srgbClr val="0033CC"/>
                </a:solidFill>
                <a:latin typeface="+mn-lt"/>
              </a:rPr>
              <a:t>Option : coaching individuel 30’, dans les 15 jours. </a:t>
            </a:r>
          </a:p>
          <a:p>
            <a:endParaRPr lang="fr-FR" sz="1100" dirty="0">
              <a:solidFill>
                <a:srgbClr val="0033CC"/>
              </a:solidFill>
              <a:latin typeface="+mn-lt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-5272841" y="7408096"/>
            <a:ext cx="210314" cy="23852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950" dirty="0">
                <a:latin typeface="Myriad Pro" panose="020B0503030403020204" pitchFamily="34" charset="0"/>
              </a:rPr>
              <a:t> </a:t>
            </a:r>
            <a:endParaRPr lang="fr-FR" sz="1100" dirty="0">
              <a:latin typeface="Myriad Pro" panose="020B0503030403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26752" y="6313128"/>
            <a:ext cx="229726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endParaRPr lang="fr-FR" sz="1000" b="1" dirty="0">
              <a:solidFill>
                <a:srgbClr val="0033CC"/>
              </a:solidFill>
              <a:effectLst/>
              <a:latin typeface="Tw Cen MT" panose="020B0602020104020603" pitchFamily="34" charset="77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fr-FR" sz="1400" b="1" dirty="0">
                <a:solidFill>
                  <a:srgbClr val="0033CC"/>
                </a:solidFill>
                <a:effectLst/>
                <a:latin typeface="+mj-lt"/>
                <a:ea typeface="DengXian" panose="02010600030101010101" pitchFamily="2" charset="-122"/>
                <a:cs typeface="Arial" panose="020B0604020202020204" pitchFamily="34" charset="0"/>
              </a:rPr>
              <a:t>Inscriptions</a:t>
            </a:r>
          </a:p>
          <a:p>
            <a:pPr algn="ctr">
              <a:spcAft>
                <a:spcPts val="0"/>
              </a:spcAft>
            </a:pPr>
            <a:r>
              <a:rPr lang="fr-FR" sz="1400" b="1" dirty="0">
                <a:solidFill>
                  <a:srgbClr val="0033CC"/>
                </a:solidFill>
                <a:latin typeface="+mj-lt"/>
              </a:rPr>
              <a:t>Informations Renseignements</a:t>
            </a:r>
          </a:p>
          <a:p>
            <a:pPr algn="ctr">
              <a:spcAft>
                <a:spcPts val="0"/>
              </a:spcAft>
            </a:pPr>
            <a:r>
              <a:rPr lang="fr-FR" sz="1000" b="1" dirty="0">
                <a:solidFill>
                  <a:srgbClr val="0033CC"/>
                </a:solidFill>
                <a:latin typeface="+mj-lt"/>
              </a:rPr>
              <a:t> </a:t>
            </a:r>
            <a:endParaRPr lang="fr-FR" sz="1000" b="1" dirty="0">
              <a:solidFill>
                <a:srgbClr val="0033CC"/>
              </a:solidFill>
              <a:effectLst/>
              <a:latin typeface="+mj-lt"/>
            </a:endParaRPr>
          </a:p>
          <a:p>
            <a:pPr algn="ctr"/>
            <a:r>
              <a:rPr lang="fr-FR" sz="1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Tél : (+33) 6 12 23 67 50</a:t>
            </a:r>
          </a:p>
          <a:p>
            <a:pPr algn="ctr"/>
            <a:r>
              <a:rPr lang="fr-FR" sz="1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Jean-Louis LE BERRE</a:t>
            </a:r>
          </a:p>
          <a:p>
            <a:pPr algn="ctr"/>
            <a:r>
              <a:rPr lang="fr-FR" sz="1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theatre-IE@orange.fr</a:t>
            </a:r>
            <a:endParaRPr lang="fr-FR" sz="1200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DBF3B6A-9088-F05E-0E25-AAAD0EAEF44D}"/>
              </a:ext>
            </a:extLst>
          </p:cNvPr>
          <p:cNvSpPr txBox="1"/>
          <p:nvPr/>
        </p:nvSpPr>
        <p:spPr>
          <a:xfrm>
            <a:off x="2377149" y="781993"/>
            <a:ext cx="4817696" cy="250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2774"/>
                </a:solidFill>
                <a:latin typeface="Myriad Pro" pitchFamily="34" charset="0"/>
              </a:rPr>
              <a:t>Les ateliers thématiques  </a:t>
            </a:r>
          </a:p>
          <a:p>
            <a:r>
              <a:rPr lang="fr-FR" sz="1100" dirty="0">
                <a:solidFill>
                  <a:srgbClr val="0033CC"/>
                </a:solidFill>
                <a:effectLst/>
                <a:latin typeface="+mn-lt"/>
                <a:ea typeface="Times New Roman" panose="02020603050405020304" pitchFamily="18" charset="0"/>
              </a:rPr>
              <a:t>Ces ateliers s’adressent à tous ceux qui souhaitent renforcer leur maîtrise émotionnelle et leur impact relationnel.</a:t>
            </a:r>
            <a:r>
              <a:rPr lang="fr-FR" sz="1100" dirty="0">
                <a:solidFill>
                  <a:srgbClr val="0033CC"/>
                </a:solidFill>
                <a:effectLst/>
              </a:rPr>
              <a:t> </a:t>
            </a:r>
          </a:p>
          <a:p>
            <a:endParaRPr lang="fr-FR" sz="1100" dirty="0">
              <a:solidFill>
                <a:srgbClr val="0033CC"/>
              </a:solidFill>
              <a:latin typeface="+mn-lt"/>
            </a:endParaRPr>
          </a:p>
          <a:p>
            <a:pPr algn="just"/>
            <a:r>
              <a:rPr lang="fr-FR" sz="1100" dirty="0">
                <a:solidFill>
                  <a:srgbClr val="0033CC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Ne subissez plus vos émotions mais transformez-les en leviers puissants pour atteindre vos objectifs personnels et professionnels.</a:t>
            </a:r>
          </a:p>
          <a:p>
            <a:pPr algn="just"/>
            <a:br>
              <a:rPr lang="fr-FR" sz="1100" dirty="0">
                <a:solidFill>
                  <a:srgbClr val="0033CC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fr-FR" sz="1100" dirty="0">
                <a:solidFill>
                  <a:srgbClr val="0033CC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Cet atelier innovant s’appuie sur les apports des neurosciences et la pédagogie du théâtre pour renforcer vos compétences relationnelles, humaines et managériales.</a:t>
            </a:r>
          </a:p>
          <a:p>
            <a:pPr algn="just"/>
            <a:endParaRPr lang="fr-FR" sz="1100" dirty="0">
              <a:solidFill>
                <a:srgbClr val="0033CC"/>
              </a:solidFill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100" b="1" dirty="0">
                <a:solidFill>
                  <a:srgbClr val="0033CC"/>
                </a:solidFill>
                <a:effectLst/>
                <a:latin typeface="+mn-lt"/>
                <a:ea typeface="Times New Roman" panose="02020603050405020304" pitchFamily="18" charset="0"/>
              </a:rPr>
              <a:t>Le coaching individuel</a:t>
            </a:r>
            <a:r>
              <a:rPr lang="fr-FR" sz="1100" dirty="0">
                <a:solidFill>
                  <a:srgbClr val="0033CC"/>
                </a:solidFill>
                <a:effectLst/>
                <a:latin typeface="+mn-lt"/>
                <a:ea typeface="Times New Roman" panose="02020603050405020304" pitchFamily="18" charset="0"/>
              </a:rPr>
              <a:t> : un accompagnement personnalisé pour ancrer vos progrès</a:t>
            </a:r>
            <a:r>
              <a:rPr lang="fr-FR" sz="1100" dirty="0">
                <a:solidFill>
                  <a:srgbClr val="0033CC"/>
                </a:solidFill>
                <a:effectLst/>
                <a:latin typeface="+mn-lt"/>
              </a:rPr>
              <a:t> </a:t>
            </a:r>
            <a:endParaRPr lang="fr-FR" sz="1100" dirty="0">
              <a:solidFill>
                <a:srgbClr val="0033CC"/>
              </a:solidFill>
              <a:latin typeface="+mn-lt"/>
            </a:endParaRPr>
          </a:p>
          <a:p>
            <a:pPr algn="just"/>
            <a:endParaRPr lang="fr-FR" sz="1100" dirty="0">
              <a:solidFill>
                <a:srgbClr val="0033CC"/>
              </a:solidFill>
              <a:effectLst/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69633D72-E725-CBEE-29A5-02B9758145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51755"/>
              </p:ext>
            </p:extLst>
          </p:nvPr>
        </p:nvGraphicFramePr>
        <p:xfrm>
          <a:off x="204829" y="9583341"/>
          <a:ext cx="7010873" cy="853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6143">
                  <a:extLst>
                    <a:ext uri="{9D8B030D-6E8A-4147-A177-3AD203B41FA5}">
                      <a16:colId xmlns:a16="http://schemas.microsoft.com/office/drawing/2014/main" val="1592488075"/>
                    </a:ext>
                  </a:extLst>
                </a:gridCol>
                <a:gridCol w="2405196">
                  <a:extLst>
                    <a:ext uri="{9D8B030D-6E8A-4147-A177-3AD203B41FA5}">
                      <a16:colId xmlns:a16="http://schemas.microsoft.com/office/drawing/2014/main" val="1816812981"/>
                    </a:ext>
                  </a:extLst>
                </a:gridCol>
                <a:gridCol w="3309534">
                  <a:extLst>
                    <a:ext uri="{9D8B030D-6E8A-4147-A177-3AD203B41FA5}">
                      <a16:colId xmlns:a16="http://schemas.microsoft.com/office/drawing/2014/main" val="1917146342"/>
                    </a:ext>
                  </a:extLst>
                </a:gridCol>
              </a:tblGrid>
              <a:tr h="733198">
                <a:tc>
                  <a:txBody>
                    <a:bodyPr/>
                    <a:lstStyle/>
                    <a:p>
                      <a:r>
                        <a:rPr lang="fr-FR" sz="1000" dirty="0"/>
                        <a:t>Code : T-EI-35</a:t>
                      </a:r>
                    </a:p>
                  </a:txBody>
                  <a:tcPr>
                    <a:solidFill>
                      <a:srgbClr val="4290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1 jour 6  heures de 10h00 à 17h00</a:t>
                      </a:r>
                    </a:p>
                    <a:p>
                      <a:r>
                        <a:rPr lang="fr-FR" sz="1000" b="1" dirty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  <a:t>Lieu</a:t>
                      </a:r>
                      <a:r>
                        <a:rPr lang="fr-FR" sz="1000" dirty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  <a:t> :  COOPANAME</a:t>
                      </a:r>
                      <a:br>
                        <a:rPr lang="fr-FR" sz="1000" dirty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</a:br>
                      <a:r>
                        <a:rPr lang="fr-FR" sz="1000" dirty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  <a:t>           17 bis rue Jenner </a:t>
                      </a:r>
                      <a:br>
                        <a:rPr lang="fr-FR" sz="1000" dirty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</a:br>
                      <a:r>
                        <a:rPr lang="fr-FR" sz="1000" dirty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  <a:t>           75 013 PARIS</a:t>
                      </a:r>
                      <a:br>
                        <a:rPr lang="fr-FR" sz="1000" dirty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</a:br>
                      <a:r>
                        <a:rPr lang="fr-FR" sz="1000" dirty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  <a:t>métro </a:t>
                      </a:r>
                      <a:r>
                        <a:rPr lang="fr-FR" sz="1000" dirty="0" err="1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  <a:t>Chevaleret</a:t>
                      </a:r>
                      <a:r>
                        <a:rPr lang="fr-FR" sz="1000" dirty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  <a:t> ou Nationale</a:t>
                      </a:r>
                      <a:endParaRPr lang="fr-FR" sz="10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4290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Tarif individuel                                         80 € TTC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Tarif inscription une semaine avant      70 € TTC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Tarif coaching individuel </a:t>
                      </a:r>
                      <a:r>
                        <a:rPr lang="fr-FR" sz="1000" b="1" dirty="0"/>
                        <a:t>30 minutes</a:t>
                      </a:r>
                      <a:r>
                        <a:rPr lang="fr-FR" sz="1000" dirty="0"/>
                        <a:t>    45 € TTC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Coaching collectif ; nous consulter. </a:t>
                      </a:r>
                    </a:p>
                  </a:txBody>
                  <a:tcPr>
                    <a:solidFill>
                      <a:srgbClr val="4290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841012"/>
                  </a:ext>
                </a:extLst>
              </a:tr>
            </a:tbl>
          </a:graphicData>
        </a:graphic>
      </p:graphicFrame>
      <p:sp>
        <p:nvSpPr>
          <p:cNvPr id="17" name="ZoneTexte 16">
            <a:extLst>
              <a:ext uri="{FF2B5EF4-FFF2-40B4-BE49-F238E27FC236}">
                <a16:creationId xmlns:a16="http://schemas.microsoft.com/office/drawing/2014/main" id="{C796F6F6-BF08-5F64-DA5D-158C5AEEA756}"/>
              </a:ext>
            </a:extLst>
          </p:cNvPr>
          <p:cNvSpPr txBox="1"/>
          <p:nvPr/>
        </p:nvSpPr>
        <p:spPr>
          <a:xfrm>
            <a:off x="112825" y="766277"/>
            <a:ext cx="2137159" cy="5656228"/>
          </a:xfrm>
          <a:prstGeom prst="rect">
            <a:avLst/>
          </a:prstGeom>
          <a:solidFill>
            <a:srgbClr val="D0E0FB">
              <a:alpha val="57000"/>
            </a:srgbClr>
          </a:solidFill>
          <a:effectLst>
            <a:softEdge rad="34448"/>
          </a:effectLst>
        </p:spPr>
        <p:txBody>
          <a:bodyPr wrap="square" rtlCol="0">
            <a:spAutoFit/>
          </a:bodyPr>
          <a:lstStyle/>
          <a:p>
            <a:endParaRPr lang="fr-FR" sz="1100" b="1" dirty="0">
              <a:solidFill>
                <a:srgbClr val="002774"/>
              </a:solidFill>
            </a:endParaRPr>
          </a:p>
          <a:p>
            <a:r>
              <a:rPr lang="fr-FR" sz="1200" b="1" dirty="0">
                <a:solidFill>
                  <a:srgbClr val="002774"/>
                </a:solidFill>
              </a:rPr>
              <a:t>Pour qui ?</a:t>
            </a:r>
            <a:endParaRPr lang="fr-FR" sz="1200" dirty="0">
              <a:solidFill>
                <a:srgbClr val="0033CC"/>
              </a:solidFill>
            </a:endParaRPr>
          </a:p>
          <a:p>
            <a:r>
              <a:rPr lang="fr-FR" sz="1100" dirty="0">
                <a:solidFill>
                  <a:srgbClr val="0033CC"/>
                </a:solidFill>
                <a:latin typeface="+mn-lt"/>
              </a:rPr>
              <a:t>Dirigeant, manager, salarié, indépendant, particulier en quête de développement. </a:t>
            </a:r>
          </a:p>
          <a:p>
            <a:r>
              <a:rPr lang="fr-FR" sz="1100" dirty="0">
                <a:solidFill>
                  <a:srgbClr val="0033CC"/>
                </a:solidFill>
                <a:latin typeface="+mn-lt"/>
              </a:rPr>
              <a:t>…</a:t>
            </a:r>
          </a:p>
          <a:p>
            <a:endParaRPr lang="fr-FR" sz="1100" dirty="0">
              <a:solidFill>
                <a:srgbClr val="0033CC"/>
              </a:solidFill>
              <a:latin typeface="+mn-lt"/>
            </a:endParaRPr>
          </a:p>
          <a:p>
            <a:r>
              <a:rPr lang="fr-FR" sz="1200" b="1" dirty="0">
                <a:solidFill>
                  <a:srgbClr val="002774"/>
                </a:solidFill>
              </a:rPr>
              <a:t>Une Pédagogie Unique</a:t>
            </a:r>
          </a:p>
          <a:p>
            <a:endParaRPr lang="fr-FR" sz="1000" dirty="0">
              <a:solidFill>
                <a:srgbClr val="0033CC"/>
              </a:solidFill>
              <a:latin typeface="+mn-lt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b="1" dirty="0">
                <a:solidFill>
                  <a:srgbClr val="0033CC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Le théâtre comme outil de transformation personnelle</a:t>
            </a:r>
            <a:r>
              <a:rPr lang="fr-FR" sz="1000" dirty="0">
                <a:solidFill>
                  <a:srgbClr val="0033CC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: mise en scène, jeu, monologue, improvisation … pour expérimenter et incarner le changement</a:t>
            </a:r>
            <a:endParaRPr lang="fr-FR" sz="1000" dirty="0">
              <a:solidFill>
                <a:srgbClr val="0033CC"/>
              </a:solidFill>
              <a:effectLst/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b="1" dirty="0">
                <a:solidFill>
                  <a:srgbClr val="0033CC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L’intelligence émotionnelle comme socle académique </a:t>
            </a:r>
            <a:r>
              <a:rPr lang="fr-FR" sz="1000" dirty="0">
                <a:solidFill>
                  <a:srgbClr val="0033CC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: la pratiquer pour se sentir mieux</a:t>
            </a:r>
          </a:p>
          <a:p>
            <a:r>
              <a:rPr lang="fr-FR" sz="1050" b="1" dirty="0">
                <a:solidFill>
                  <a:srgbClr val="002774"/>
                </a:solidFill>
              </a:rPr>
              <a:t>Le thème des prochains ateliers thématiques 2026, indépendants les uns des autres :</a:t>
            </a:r>
          </a:p>
          <a:p>
            <a:endParaRPr lang="fr-FR" sz="1000" dirty="0">
              <a:solidFill>
                <a:srgbClr val="0033CC"/>
              </a:solidFill>
            </a:endParaRPr>
          </a:p>
          <a:p>
            <a:r>
              <a:rPr lang="fr-FR" sz="1000" dirty="0">
                <a:solidFill>
                  <a:srgbClr val="0033CC"/>
                </a:solidFill>
              </a:rPr>
              <a:t>Le 15 février 2026</a:t>
            </a:r>
          </a:p>
          <a:p>
            <a:pPr algn="r"/>
            <a:r>
              <a:rPr lang="fr-FR" sz="1000" dirty="0">
                <a:solidFill>
                  <a:srgbClr val="0033CC"/>
                </a:solidFill>
              </a:rPr>
              <a:t>Confiance en soi et </a:t>
            </a:r>
            <a:br>
              <a:rPr lang="fr-FR" sz="1000" dirty="0">
                <a:solidFill>
                  <a:srgbClr val="0033CC"/>
                </a:solidFill>
              </a:rPr>
            </a:br>
            <a:r>
              <a:rPr lang="fr-FR" sz="1000" dirty="0">
                <a:solidFill>
                  <a:srgbClr val="0033CC"/>
                </a:solidFill>
              </a:rPr>
              <a:t>Conscience de soi</a:t>
            </a:r>
          </a:p>
          <a:p>
            <a:r>
              <a:rPr lang="fr-FR" sz="1000" dirty="0">
                <a:solidFill>
                  <a:srgbClr val="0033CC"/>
                </a:solidFill>
              </a:rPr>
              <a:t>Le 22 mars 2026</a:t>
            </a:r>
          </a:p>
          <a:p>
            <a:pPr algn="r"/>
            <a:r>
              <a:rPr lang="fr-FR" sz="1000" dirty="0">
                <a:solidFill>
                  <a:srgbClr val="0033CC"/>
                </a:solidFill>
              </a:rPr>
              <a:t>Motivation – Ambition </a:t>
            </a:r>
          </a:p>
          <a:p>
            <a:pPr algn="r"/>
            <a:r>
              <a:rPr lang="fr-FR" sz="1000" dirty="0">
                <a:solidFill>
                  <a:srgbClr val="0033CC"/>
                </a:solidFill>
              </a:rPr>
              <a:t>Quête de sens</a:t>
            </a:r>
          </a:p>
          <a:p>
            <a:r>
              <a:rPr lang="fr-FR" sz="1000" dirty="0">
                <a:solidFill>
                  <a:srgbClr val="0033CC"/>
                </a:solidFill>
              </a:rPr>
              <a:t>Le 7 juin 2026 </a:t>
            </a:r>
          </a:p>
          <a:p>
            <a:pPr algn="r"/>
            <a:r>
              <a:rPr lang="fr-FR" sz="1000" dirty="0">
                <a:solidFill>
                  <a:srgbClr val="0033CC"/>
                </a:solidFill>
              </a:rPr>
              <a:t>Empathie et </a:t>
            </a:r>
            <a:br>
              <a:rPr lang="fr-FR" sz="1000" dirty="0">
                <a:solidFill>
                  <a:srgbClr val="0033CC"/>
                </a:solidFill>
              </a:rPr>
            </a:br>
            <a:r>
              <a:rPr lang="fr-FR" sz="1000" dirty="0">
                <a:solidFill>
                  <a:srgbClr val="0033CC"/>
                </a:solidFill>
              </a:rPr>
              <a:t>aptitudes sociales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fr-FR" sz="1000" dirty="0">
              <a:solidFill>
                <a:srgbClr val="0033CC"/>
              </a:solidFill>
              <a:latin typeface="+mn-lt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9B36C0E-A9C1-0545-1B7F-130CA41ABA7A}"/>
              </a:ext>
            </a:extLst>
          </p:cNvPr>
          <p:cNvSpPr txBox="1"/>
          <p:nvPr/>
        </p:nvSpPr>
        <p:spPr>
          <a:xfrm>
            <a:off x="4909528" y="8421080"/>
            <a:ext cx="178624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1200" b="1" dirty="0">
                <a:solidFill>
                  <a:srgbClr val="002774"/>
                </a:solidFill>
                <a:latin typeface="Myriad Pro" panose="020B0503030403020204" pitchFamily="34" charset="0"/>
              </a:rPr>
              <a:t>Joëlle LE GOFF</a:t>
            </a:r>
          </a:p>
          <a:p>
            <a:r>
              <a:rPr lang="fr-FR" sz="10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Coach formatrice </a:t>
            </a:r>
            <a:br>
              <a:rPr lang="fr-FR" sz="10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0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Intelligence Emotionnelle</a:t>
            </a:r>
          </a:p>
          <a:p>
            <a:r>
              <a:rPr lang="fr-FR" sz="10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Pro</a:t>
            </a:r>
            <a:r>
              <a:rPr lang="fr-FR" sz="800" dirty="0">
                <a:solidFill>
                  <a:srgbClr val="0033CC"/>
                </a:solidFill>
                <a:latin typeface="+mn-lt"/>
                <a:hlinkClick r:id="rId5"/>
              </a:rPr>
              <a:t>fil Linkedin</a:t>
            </a:r>
            <a:endParaRPr lang="fr-FR" sz="800" dirty="0">
              <a:solidFill>
                <a:srgbClr val="0033CC"/>
              </a:solidFill>
              <a:latin typeface="+mn-lt"/>
            </a:endParaRPr>
          </a:p>
        </p:txBody>
      </p:sp>
      <p:pic>
        <p:nvPicPr>
          <p:cNvPr id="10" name="Image 9" descr="Une image contenant Visage humain, personne, sourire, Boucle&#10;&#10;Description générée automatiquement">
            <a:extLst>
              <a:ext uri="{FF2B5EF4-FFF2-40B4-BE49-F238E27FC236}">
                <a16:creationId xmlns:a16="http://schemas.microsoft.com/office/drawing/2014/main" id="{AA1AF887-9610-6E57-A9E9-6516D5B1FD9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395" y="8475587"/>
            <a:ext cx="893452" cy="862051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F4A68BAC-F5DC-C581-B11E-150CB25955EB}"/>
              </a:ext>
            </a:extLst>
          </p:cNvPr>
          <p:cNvSpPr txBox="1"/>
          <p:nvPr/>
        </p:nvSpPr>
        <p:spPr>
          <a:xfrm>
            <a:off x="2286842" y="6544572"/>
            <a:ext cx="4908003" cy="1292662"/>
          </a:xfrm>
          <a:prstGeom prst="rect">
            <a:avLst/>
          </a:prstGeom>
          <a:solidFill>
            <a:srgbClr val="D0E0FB">
              <a:alpha val="57000"/>
            </a:srgbClr>
          </a:solidFill>
          <a:effectLst>
            <a:softEdge rad="34448"/>
          </a:effectLst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400" b="1" dirty="0">
                <a:solidFill>
                  <a:srgbClr val="002774"/>
                </a:solidFill>
                <a:latin typeface="Myriad Pro" pitchFamily="34" charset="0"/>
              </a:rPr>
              <a:t>Satisfaction, Autonomie, Auto-Evaluation &amp; Emancipation </a:t>
            </a:r>
          </a:p>
          <a:p>
            <a:br>
              <a:rPr lang="fr-FR" sz="1000" dirty="0">
                <a:solidFill>
                  <a:srgbClr val="0033CC"/>
                </a:solidFill>
              </a:rPr>
            </a:br>
            <a:r>
              <a:rPr lang="fr-FR" sz="1000" dirty="0">
                <a:solidFill>
                  <a:srgbClr val="0033CC"/>
                </a:solidFill>
              </a:rPr>
              <a:t>Questionnaire de satisfaction. </a:t>
            </a:r>
          </a:p>
          <a:p>
            <a:r>
              <a:rPr lang="fr-FR" sz="1000" dirty="0">
                <a:solidFill>
                  <a:srgbClr val="0033CC"/>
                </a:solidFill>
              </a:rPr>
              <a:t>L’auto-évaluation est la règle principale pour la formation. C’est un principe de  l’Intelligence Emotionnelle ! </a:t>
            </a:r>
          </a:p>
          <a:p>
            <a:r>
              <a:rPr lang="fr-FR" sz="1000" dirty="0">
                <a:solidFill>
                  <a:srgbClr val="0033CC"/>
                </a:solidFill>
              </a:rPr>
              <a:t>Les formateurs interviennent comme des aides à cette pratique. 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BC84E56-C34D-C30C-F38F-F8214E6A1442}"/>
              </a:ext>
            </a:extLst>
          </p:cNvPr>
          <p:cNvSpPr txBox="1"/>
          <p:nvPr/>
        </p:nvSpPr>
        <p:spPr>
          <a:xfrm>
            <a:off x="108978" y="8430225"/>
            <a:ext cx="2483894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1200" b="1" dirty="0">
                <a:solidFill>
                  <a:srgbClr val="002774"/>
                </a:solidFill>
                <a:latin typeface="Myriad Pro" panose="020B0503030403020204" pitchFamily="34" charset="0"/>
              </a:rPr>
              <a:t>Jean-Louis LE BERRE</a:t>
            </a:r>
          </a:p>
          <a:p>
            <a:r>
              <a:rPr lang="fr-FR" sz="10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Consultant en </a:t>
            </a:r>
            <a:br>
              <a:rPr lang="fr-FR" sz="10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0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</a:t>
            </a:r>
          </a:p>
          <a:p>
            <a:r>
              <a:rPr lang="fr-FR" sz="10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Homme de théâtre</a:t>
            </a:r>
          </a:p>
          <a:p>
            <a:r>
              <a:rPr lang="fr-FR" sz="800" dirty="0">
                <a:solidFill>
                  <a:srgbClr val="0033CC"/>
                </a:solidFill>
                <a:latin typeface="+mn-lt"/>
                <a:hlinkClick r:id="rId7"/>
              </a:rPr>
              <a:t>Profil Linkedin</a:t>
            </a:r>
            <a:endParaRPr lang="fr-FR" sz="800" dirty="0">
              <a:solidFill>
                <a:srgbClr val="0033CC"/>
              </a:solidFill>
              <a:latin typeface="+mn-lt"/>
            </a:endParaRPr>
          </a:p>
        </p:txBody>
      </p:sp>
      <p:pic>
        <p:nvPicPr>
          <p:cNvPr id="14" name="Image 13" descr="Une image contenant Visage humain, personne, Front, chemise&#10;&#10;Description générée automatiquement">
            <a:extLst>
              <a:ext uri="{FF2B5EF4-FFF2-40B4-BE49-F238E27FC236}">
                <a16:creationId xmlns:a16="http://schemas.microsoft.com/office/drawing/2014/main" id="{B7EFD884-2DAD-037B-902A-1321A46493F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750" y="8485186"/>
            <a:ext cx="792088" cy="864416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838D14C-6A63-EBE5-73B6-3B059FF74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973" y="8024916"/>
            <a:ext cx="7010873" cy="343226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sz="1600" b="1">
                <a:solidFill>
                  <a:schemeClr val="bg1"/>
                </a:solidFill>
                <a:latin typeface="Myriad Pro" pitchFamily="34" charset="0"/>
              </a:rPr>
              <a:t>Vers </a:t>
            </a:r>
            <a:r>
              <a:rPr lang="fr-FR" sz="1600" b="1" dirty="0">
                <a:solidFill>
                  <a:schemeClr val="bg1"/>
                </a:solidFill>
                <a:latin typeface="Myriad Pro" pitchFamily="34" charset="0"/>
              </a:rPr>
              <a:t>un relationnel humain </a:t>
            </a:r>
            <a:r>
              <a:rPr lang="fr-FR" sz="1600" b="1">
                <a:solidFill>
                  <a:schemeClr val="bg1"/>
                </a:solidFill>
                <a:latin typeface="Myriad Pro" pitchFamily="34" charset="0"/>
              </a:rPr>
              <a:t>et authentique</a:t>
            </a:r>
            <a:endParaRPr lang="fr-FR" sz="1600" b="1" dirty="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5766103-FFBF-604F-EF36-FF72E8FCC873}"/>
              </a:ext>
            </a:extLst>
          </p:cNvPr>
          <p:cNvSpPr txBox="1"/>
          <p:nvPr/>
        </p:nvSpPr>
        <p:spPr>
          <a:xfrm>
            <a:off x="-2105891" y="983673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  <p:sp>
        <p:nvSpPr>
          <p:cNvPr id="11" name="ZoneTexte 4">
            <a:extLst>
              <a:ext uri="{FF2B5EF4-FFF2-40B4-BE49-F238E27FC236}">
                <a16:creationId xmlns:a16="http://schemas.microsoft.com/office/drawing/2014/main" id="{BBDE8468-F263-C5E5-9B55-6D0D41A80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7721" y="3183338"/>
            <a:ext cx="4737123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Vers un leadership authentique </a:t>
            </a:r>
          </a:p>
        </p:txBody>
      </p:sp>
    </p:spTree>
    <p:extLst>
      <p:ext uri="{BB962C8B-B14F-4D97-AF65-F5344CB8AC3E}">
        <p14:creationId xmlns:p14="http://schemas.microsoft.com/office/powerpoint/2010/main" val="598551335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175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175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10423</TotalTime>
  <Words>428</Words>
  <Application>Microsoft Office PowerPoint</Application>
  <PresentationFormat>Personnalisé</PresentationFormat>
  <Paragraphs>67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Myriad Pro</vt:lpstr>
      <vt:lpstr>Tw Cen MT</vt:lpstr>
      <vt:lpstr>Wingdings</vt:lpstr>
      <vt:lpstr>Modèle par défaut</vt:lpstr>
      <vt:lpstr>Présentation PowerPoint</vt:lpstr>
    </vt:vector>
  </TitlesOfParts>
  <Manager/>
  <Company>POISSON-LUNE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Plaquette communiquer par le théâtre</dc:title>
  <dc:subject/>
  <dc:creator>Jean-Louis LE BERRE</dc:creator>
  <cp:keywords>formation</cp:keywords>
  <dc:description/>
  <cp:lastModifiedBy>Joelle Le Goff</cp:lastModifiedBy>
  <cp:revision>220</cp:revision>
  <cp:lastPrinted>2025-08-05T11:17:36Z</cp:lastPrinted>
  <dcterms:created xsi:type="dcterms:W3CDTF">2010-04-28T10:59:11Z</dcterms:created>
  <dcterms:modified xsi:type="dcterms:W3CDTF">2026-02-04T08:21:38Z</dcterms:modified>
  <cp:category/>
</cp:coreProperties>
</file>